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80" r:id="rId4"/>
    <p:sldId id="261" r:id="rId5"/>
    <p:sldId id="262" r:id="rId6"/>
    <p:sldId id="263" r:id="rId7"/>
    <p:sldId id="281" r:id="rId8"/>
    <p:sldId id="266" r:id="rId9"/>
    <p:sldId id="268" r:id="rId10"/>
    <p:sldId id="269" r:id="rId11"/>
    <p:sldId id="275" r:id="rId12"/>
    <p:sldId id="273" r:id="rId13"/>
    <p:sldId id="270" r:id="rId14"/>
    <p:sldId id="267" r:id="rId15"/>
    <p:sldId id="271" r:id="rId16"/>
    <p:sldId id="277" r:id="rId17"/>
    <p:sldId id="272" r:id="rId18"/>
    <p:sldId id="260" r:id="rId19"/>
    <p:sldId id="278" r:id="rId20"/>
    <p:sldId id="279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6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68DE3B-93B3-4B77-A905-C8B939BEF407}" type="datetimeFigureOut">
              <a:rPr lang="pl-PL" smtClean="0"/>
              <a:t>2018-03-16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433486-330B-459A-A333-935458C97EB2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hyperlink" Target="http://moodle.iumw.pl/user/view.php?id=117&amp;course=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8" y="0"/>
            <a:ext cx="97492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15616" y="692696"/>
            <a:ext cx="62049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atin typeface="Book Antiqua" panose="02040602050305030304" pitchFamily="18" charset="0"/>
              </a:rPr>
              <a:t>WPŁYW CZYTANIA NA ROZWÓJ DZIECI                             I </a:t>
            </a:r>
            <a:r>
              <a:rPr lang="pl-PL" sz="4400" b="1" dirty="0" smtClean="0">
                <a:latin typeface="Book Antiqua" panose="02040602050305030304" pitchFamily="18" charset="0"/>
              </a:rPr>
              <a:t>MŁODZIEŻY</a:t>
            </a:r>
            <a:endParaRPr lang="pl-PL" sz="4400" b="1" dirty="0">
              <a:latin typeface="Book Antiqua" panose="02040602050305030304" pitchFamily="18" charset="0"/>
            </a:endParaRPr>
          </a:p>
        </p:txBody>
      </p:sp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5"/>
    </mc:Choice>
    <mc:Fallback xmlns="">
      <p:transition spd="slow" advTm="1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1156186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4000" b="1" dirty="0" smtClean="0">
                <a:solidFill>
                  <a:srgbClr val="8F652D"/>
                </a:solidFill>
                <a:latin typeface="Book Antiqua" panose="02040602050305030304" pitchFamily="18" charset="0"/>
              </a:rPr>
              <a:t>Czytanie pomaga zapamiętywać </a:t>
            </a:r>
            <a:r>
              <a:rPr lang="pl-PL" altLang="pl-PL" sz="4000" b="1" dirty="0">
                <a:solidFill>
                  <a:srgbClr val="8F652D"/>
                </a:solidFill>
                <a:latin typeface="Book Antiqua" panose="02040602050305030304" pitchFamily="18" charset="0"/>
              </a:rPr>
              <a:t>zasady ortograficzne</a:t>
            </a:r>
            <a:endParaRPr lang="pl-PL" sz="6000" b="1" dirty="0">
              <a:solidFill>
                <a:srgbClr val="8F652D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44824"/>
            <a:ext cx="6799217" cy="3672408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dirty="0">
                <a:solidFill>
                  <a:srgbClr val="000000"/>
                </a:solidFill>
                <a:latin typeface="Book Antiqua" panose="02040602050305030304" pitchFamily="18" charset="0"/>
              </a:rPr>
              <a:t>   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Czytając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zapamiętujemy np.  jaka jest prawidłowa pisownia trudnych wyrazów. Pomoże to uczniom w otrzymaniu lepszych ocen z przedmiotów, testów oraz sprawdzianów.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  <a:hlinkClick r:id="rId4"/>
              </a:rPr>
              <a:t> </a:t>
            </a: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</a:t>
            </a:r>
            <a:endParaRPr lang="pl-PL" altLang="pl-PL" sz="24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Dzieci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często (szczególnie wzrokowcy) </a:t>
            </a:r>
            <a:endParaRPr lang="pl-PL" altLang="pl-PL" sz="24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uczą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się pisowni trudnych wyrazów, nie zdając sobie z tego sprawy.</a:t>
            </a:r>
          </a:p>
          <a:p>
            <a:endParaRPr lang="pl-PL" dirty="0"/>
          </a:p>
        </p:txBody>
      </p:sp>
      <p:pic>
        <p:nvPicPr>
          <p:cNvPr id="3074" name="Picture 2" descr="Znalezione obrazy dla zapytania książka grafi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368302" cy="28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"/>
    </mc:Choice>
    <mc:Fallback xmlns="">
      <p:transition spd="slow" advTm="3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770709"/>
          </a:xfrm>
        </p:spPr>
        <p:txBody>
          <a:bodyPr>
            <a:normAutofit/>
          </a:bodyPr>
          <a:lstStyle/>
          <a:p>
            <a:pPr algn="ctr"/>
            <a:r>
              <a:rPr lang="pl-PL" altLang="pl-PL" sz="4400" b="1" dirty="0">
                <a:solidFill>
                  <a:srgbClr val="8F652D"/>
                </a:solidFill>
                <a:latin typeface="Book Antiqua" panose="02040602050305030304" pitchFamily="18" charset="0"/>
              </a:rPr>
              <a:t>Wzbogacamy słownictwo</a:t>
            </a:r>
            <a:endParaRPr lang="pl-PL" sz="6600" b="1" dirty="0">
              <a:solidFill>
                <a:srgbClr val="8F652D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7543800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Czytając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uczeń wzbogaca słownictwo. Łatwiej będzie mu nawiązać kontakt z innym rówieśnikiem lub osobą dorosłą. Nie będzie się obawiał ośmieszenia prowadząc dyskusję na różne tematy.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Uczeń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ma czynny kontakt z językiem, ćwiczy </a:t>
            </a:r>
            <a:endParaRPr lang="pl-PL" altLang="pl-PL" sz="24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i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poprawia jego znajomość. </a:t>
            </a:r>
            <a:endParaRPr lang="pl-PL" altLang="pl-PL" sz="24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Nie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ma problemów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z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wysławianiem się, </a:t>
            </a:r>
            <a:endParaRPr lang="pl-PL" altLang="pl-PL" sz="24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pisaniem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prac stylistycznych.</a:t>
            </a:r>
            <a:endParaRPr lang="pl-PL" sz="2400" dirty="0">
              <a:latin typeface="Book Antiqua" panose="02040602050305030304" pitchFamily="18" charset="0"/>
            </a:endParaRPr>
          </a:p>
        </p:txBody>
      </p:sp>
      <p:pic>
        <p:nvPicPr>
          <p:cNvPr id="4098" name="Picture 2" descr="Znalezione obrazy dla zapytania książka graf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376264" cy="24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"/>
    </mc:Choice>
    <mc:Fallback xmlns="">
      <p:transition spd="slow" advTm="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>
                <a:solidFill>
                  <a:srgbClr val="8F6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Książka rozwija myślenie.</a:t>
            </a:r>
            <a:endParaRPr lang="pl-PL" sz="2400" dirty="0">
              <a:solidFill>
                <a:srgbClr val="8F6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Czytanie dostarcza młodzieży pojęć </a:t>
            </a:r>
            <a:r>
              <a:rPr lang="pl-PL" dirty="0">
                <a:solidFill>
                  <a:schemeClr val="bg1"/>
                </a:solidFill>
              </a:rPr>
              <a:t>myślowych </a:t>
            </a:r>
            <a:r>
              <a:rPr lang="pl-PL" dirty="0" smtClean="0">
                <a:solidFill>
                  <a:schemeClr val="bg1"/>
                </a:solidFill>
              </a:rPr>
              <a:t>              i </a:t>
            </a:r>
            <a:r>
              <a:rPr lang="pl-PL" dirty="0">
                <a:solidFill>
                  <a:schemeClr val="bg1"/>
                </a:solidFill>
              </a:rPr>
              <a:t>nowych idei, rozszerza </a:t>
            </a:r>
            <a:r>
              <a:rPr lang="pl-PL" dirty="0" smtClean="0">
                <a:solidFill>
                  <a:schemeClr val="bg1"/>
                </a:solidFill>
              </a:rPr>
              <a:t>ich </a:t>
            </a:r>
            <a:r>
              <a:rPr lang="pl-PL" dirty="0">
                <a:solidFill>
                  <a:schemeClr val="bg1"/>
                </a:solidFill>
              </a:rPr>
              <a:t>świadomość </a:t>
            </a:r>
            <a:r>
              <a:rPr lang="pl-PL" dirty="0" smtClean="0">
                <a:solidFill>
                  <a:schemeClr val="bg1"/>
                </a:solidFill>
              </a:rPr>
              <a:t>                i świat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148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0872"/>
            <a:ext cx="22928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odobny obr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75145"/>
            <a:ext cx="22355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96009"/>
            <a:ext cx="3853638" cy="256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"/>
    </mc:Choice>
    <mc:Fallback xmlns="">
      <p:transition spd="slow" advTm="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32657"/>
            <a:ext cx="7543800" cy="1234888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rgbClr val="8F652D"/>
                </a:solidFill>
                <a:latin typeface="Book Antiqua" panose="02040602050305030304" pitchFamily="18" charset="0"/>
              </a:rPr>
              <a:t>Książka rozwija wyobraźnię i uczy koncentracji</a:t>
            </a:r>
            <a:endParaRPr lang="pl-PL" sz="5400" b="1" dirty="0">
              <a:solidFill>
                <a:srgbClr val="8F652D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644" y="1754873"/>
            <a:ext cx="8676456" cy="4582427"/>
          </a:xfrm>
        </p:spPr>
        <p:txBody>
          <a:bodyPr>
            <a:no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W dzisiejszym świecie ludzie żyją w ciągłym pośpiechu, </a:t>
            </a: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warto zatem znaleźć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czas na czytanie, aby się wyciszyć </a:t>
            </a: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  i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zrobić coś dla siebie. Czytanie rozwija, uczy koncentracji </a:t>
            </a: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oraz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pobudza </a:t>
            </a: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fantazję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  <a:p>
            <a:pPr marL="137160" indent="0" algn="ctr">
              <a:buNone/>
            </a:pP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Czytanie doskonali pamięć i koncentrację. Aby w pełni „wejść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” w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książkowy świat i zrozumieć co czytamy-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młody człowiek musi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skupić się na tekście i skoncentrować, odłączyć od świata zewnętrznego. </a:t>
            </a:r>
            <a:endParaRPr lang="pl-PL" sz="24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37160" indent="0" algn="ctr">
              <a:buNone/>
            </a:pP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Czytając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pobudzamy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także wyobraźnię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, zdobywamy nową wiedzę i łączymy ją z tym, co już wiemy. Dzięki temu nasz mózg pracuje i doskonali swoje działanie, co z kolei wpływa na naszą pamięć- badania pokazują, że czytelnicy mają dużo lepszą niż np. miłośnicy seriali.</a:t>
            </a: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"/>
    </mc:Choice>
    <mc:Fallback xmlns="">
      <p:transition spd="slow" advTm="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1275089"/>
          </a:xfrm>
        </p:spPr>
        <p:txBody>
          <a:bodyPr>
            <a:noAutofit/>
          </a:bodyPr>
          <a:lstStyle/>
          <a:p>
            <a:pPr algn="ctr"/>
            <a:r>
              <a:rPr lang="pl-PL" altLang="pl-PL" sz="4000" b="1" spc="0" dirty="0">
                <a:ln w="0"/>
                <a:solidFill>
                  <a:srgbClr val="8F652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Czytanie pomaga zrozumieć innych ludzi</a:t>
            </a:r>
            <a:endParaRPr lang="pl-PL" sz="5400" b="1" dirty="0">
              <a:solidFill>
                <a:srgbClr val="8F652D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7543800" cy="4279158"/>
          </a:xfrm>
        </p:spPr>
        <p:txBody>
          <a:bodyPr>
            <a:normAutofit fontScale="85000" lnSpcReduction="20000"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Czytanie książek pomaga </a:t>
            </a:r>
            <a:endParaRPr lang="pl-PL" altLang="pl-PL" sz="32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3716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None/>
            </a:pPr>
            <a:r>
              <a:rPr lang="pl-PL" alt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w </a:t>
            </a: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zrozumieniu innych ludzi, ich </a:t>
            </a:r>
            <a:r>
              <a:rPr lang="pl-PL" alt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</a:t>
            </a:r>
          </a:p>
          <a:p>
            <a:pPr marL="13716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None/>
            </a:pP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problemów</a:t>
            </a: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, rozterek i motywów </a:t>
            </a:r>
            <a:r>
              <a:rPr lang="pl-PL" alt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</a:t>
            </a:r>
          </a:p>
          <a:p>
            <a:pPr marL="13716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None/>
            </a:pP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działania</a:t>
            </a: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. Otwiera oczy na świat i drugiego </a:t>
            </a:r>
            <a:endParaRPr lang="pl-PL" altLang="pl-PL" sz="32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3716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None/>
            </a:pP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człowieka</a:t>
            </a: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endParaRPr lang="pl-PL" altLang="pl-PL" sz="3600" dirty="0">
              <a:solidFill>
                <a:schemeClr val="bg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0" indent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Literatura wywiera ogromny wpływ na rozwój </a:t>
            </a:r>
            <a:r>
              <a:rPr lang="pl-PL" altLang="pl-PL" sz="3200" dirty="0" smtClean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emocjonalny młodego człowieka:</a:t>
            </a:r>
            <a:endParaRPr lang="pl-PL" altLang="pl-PL" sz="3200" dirty="0">
              <a:solidFill>
                <a:schemeClr val="bg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oddziaływając na uczucia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wprowadza w świat fantazji,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wyrabia codzienne nawyki.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80" y="4581128"/>
            <a:ext cx="3159000" cy="194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"/>
    </mc:Choice>
    <mc:Fallback xmlns="">
      <p:transition spd="slow" advTm="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718457"/>
          </a:xfrm>
        </p:spPr>
        <p:txBody>
          <a:bodyPr/>
          <a:lstStyle/>
          <a:p>
            <a:pPr algn="ctr"/>
            <a:r>
              <a:rPr lang="pl-PL" altLang="pl-PL" sz="3200" b="1" dirty="0">
                <a:solidFill>
                  <a:srgbClr val="8F652D"/>
                </a:solidFill>
                <a:latin typeface="Book Antiqua" panose="02040602050305030304" pitchFamily="18" charset="0"/>
              </a:rPr>
              <a:t>  </a:t>
            </a:r>
            <a:r>
              <a:rPr lang="pl-PL" altLang="pl-PL" sz="4000" b="1" dirty="0">
                <a:solidFill>
                  <a:srgbClr val="8F652D"/>
                </a:solidFill>
                <a:latin typeface="Book Antiqua" panose="02040602050305030304" pitchFamily="18" charset="0"/>
              </a:rPr>
              <a:t>Odpręża, uspokaja i relaksuje</a:t>
            </a:r>
            <a:endParaRPr lang="pl-PL" b="1" dirty="0">
              <a:solidFill>
                <a:srgbClr val="8F652D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196752"/>
            <a:ext cx="7966871" cy="4896544"/>
          </a:xfrm>
        </p:spPr>
        <p:txBody>
          <a:bodyPr>
            <a:normAutofit fontScale="92500" lnSpcReduction="10000"/>
          </a:bodyPr>
          <a:lstStyle/>
          <a:p>
            <a:r>
              <a:rPr lang="pl-PL" altLang="pl-PL" sz="2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Młody człowiek </a:t>
            </a:r>
            <a:r>
              <a:rPr lang="pl-PL" altLang="pl-PL" sz="2800" dirty="0">
                <a:solidFill>
                  <a:srgbClr val="000000"/>
                </a:solidFill>
                <a:latin typeface="Book Antiqua" panose="02040602050305030304" pitchFamily="18" charset="0"/>
              </a:rPr>
              <a:t>czytając może wejść w sytuację bohatera, przeżywać z nim różne emocje, zdystansować się do swoich problemów.</a:t>
            </a:r>
          </a:p>
          <a:p>
            <a:endParaRPr lang="pl-PL" sz="2800" dirty="0">
              <a:latin typeface="Book Antiqua" panose="02040602050305030304" pitchFamily="18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Książka dodaje sił i zapału. Dostarcza nam rozrywki i emocji. </a:t>
            </a:r>
            <a:endParaRPr lang="pl-PL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pl-P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</a:t>
            </a:r>
            <a:r>
              <a:rPr lang="pl-PL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Może </a:t>
            </a:r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rozśmieszyć </a:t>
            </a:r>
            <a:endParaRPr lang="pl-PL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pl-PL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</a:t>
            </a:r>
            <a:r>
              <a:rPr lang="pl-PL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lub </a:t>
            </a:r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zasmucić. </a:t>
            </a:r>
            <a:endParaRPr lang="pl-PL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pl-PL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</a:t>
            </a:r>
            <a:r>
              <a:rPr lang="pl-PL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Może </a:t>
            </a:r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pocieszyć </a:t>
            </a:r>
            <a:endParaRPr lang="pl-PL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pl-PL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</a:t>
            </a:r>
            <a:r>
              <a:rPr lang="pl-PL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</a:t>
            </a:r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wskazać </a:t>
            </a:r>
            <a:endParaRPr lang="pl-PL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pl-PL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</a:t>
            </a:r>
            <a:r>
              <a:rPr lang="pl-PL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nowe </a:t>
            </a:r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możliwości </a:t>
            </a:r>
            <a:endParaRPr lang="pl-PL" altLang="pl-PL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pl-PL" altLang="pl-PL" sz="28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73" y="3501008"/>
            <a:ext cx="4437537" cy="27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5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"/>
    </mc:Choice>
    <mc:Fallback xmlns="">
      <p:transition spd="slow" advTm="64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altLang="pl-PL" sz="4400" b="1" dirty="0" smtClean="0">
                <a:solidFill>
                  <a:srgbClr val="8F652D"/>
                </a:solidFill>
                <a:latin typeface="Book Antiqua" panose="02040602050305030304" pitchFamily="18" charset="0"/>
              </a:rPr>
              <a:t>Czytanie pomaga </a:t>
            </a:r>
            <a:r>
              <a:rPr lang="pl-PL" altLang="pl-PL" sz="4400" b="1" dirty="0">
                <a:solidFill>
                  <a:srgbClr val="8F652D"/>
                </a:solidFill>
                <a:latin typeface="Book Antiqua" panose="02040602050305030304" pitchFamily="18" charset="0"/>
              </a:rPr>
              <a:t>rozwiązywać problemy</a:t>
            </a:r>
            <a:endParaRPr lang="pl-PL" sz="6600" b="1" dirty="0">
              <a:solidFill>
                <a:srgbClr val="8F652D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0" y="1166813"/>
            <a:ext cx="5486400" cy="530225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     </a:t>
            </a: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79512" y="1700808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Książki </a:t>
            </a:r>
            <a:r>
              <a:rPr lang="pl-PL" sz="2400" dirty="0" smtClean="0">
                <a:solidFill>
                  <a:schemeClr val="bg1"/>
                </a:solidFill>
              </a:rPr>
              <a:t>poruszają często </a:t>
            </a:r>
            <a:r>
              <a:rPr lang="pl-PL" sz="2400" dirty="0">
                <a:solidFill>
                  <a:schemeClr val="bg1"/>
                </a:solidFill>
              </a:rPr>
              <a:t>problemy, </a:t>
            </a:r>
            <a:r>
              <a:rPr lang="pl-PL" sz="2400" dirty="0" smtClean="0">
                <a:solidFill>
                  <a:schemeClr val="bg1"/>
                </a:solidFill>
              </a:rPr>
              <a:t>z którymi młodzież spotyka się na co dzień:  np</a:t>
            </a:r>
            <a:r>
              <a:rPr lang="pl-PL" sz="2400" dirty="0">
                <a:solidFill>
                  <a:schemeClr val="bg1"/>
                </a:solidFill>
              </a:rPr>
              <a:t>. alkoholizm, przemoc, brak akceptacji wśród rówieśników itd. 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Każdy z nas, czytając może wejść w sytuację bohatera, 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przeżywać z nim różne emocje, zdystansować się do swoich 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problemów. 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Jednak książki opowiadając historie, </a:t>
            </a:r>
            <a:r>
              <a:rPr lang="pl-PL" sz="2400" dirty="0">
                <a:solidFill>
                  <a:schemeClr val="bg1"/>
                </a:solidFill>
              </a:rPr>
              <a:t>zawierają </a:t>
            </a:r>
            <a:r>
              <a:rPr lang="pl-PL" sz="2400" dirty="0" smtClean="0">
                <a:solidFill>
                  <a:schemeClr val="bg1"/>
                </a:solidFill>
              </a:rPr>
              <a:t>też możliwe rozwiązania, pokazują </a:t>
            </a:r>
            <a:r>
              <a:rPr lang="pl-PL" sz="2400" dirty="0">
                <a:solidFill>
                  <a:schemeClr val="bg1"/>
                </a:solidFill>
              </a:rPr>
              <a:t>utożsamiającemu się z bohaterami czytelnikowi w jaki </a:t>
            </a:r>
            <a:r>
              <a:rPr lang="pl-PL" sz="2400" dirty="0" smtClean="0">
                <a:solidFill>
                  <a:schemeClr val="bg1"/>
                </a:solidFill>
              </a:rPr>
              <a:t>sposób </a:t>
            </a:r>
            <a:r>
              <a:rPr lang="pl-PL" sz="2400" dirty="0">
                <a:solidFill>
                  <a:schemeClr val="bg1"/>
                </a:solidFill>
              </a:rPr>
              <a:t>należy </a:t>
            </a:r>
            <a:r>
              <a:rPr lang="pl-PL" sz="2400" dirty="0" smtClean="0">
                <a:solidFill>
                  <a:schemeClr val="bg1"/>
                </a:solidFill>
              </a:rPr>
              <a:t>postąpić, </a:t>
            </a:r>
            <a:r>
              <a:rPr lang="pl-PL" sz="2400" dirty="0">
                <a:solidFill>
                  <a:schemeClr val="bg1"/>
                </a:solidFill>
              </a:rPr>
              <a:t>aby wyjść </a:t>
            </a:r>
            <a:r>
              <a:rPr lang="pl-PL" sz="2400" dirty="0" smtClean="0">
                <a:solidFill>
                  <a:schemeClr val="bg1"/>
                </a:solidFill>
              </a:rPr>
              <a:t>                 z kłopotów.</a:t>
            </a:r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Zatem w </a:t>
            </a:r>
            <a:r>
              <a:rPr lang="pl-PL" sz="2400" dirty="0">
                <a:solidFill>
                  <a:schemeClr val="bg1"/>
                </a:solidFill>
              </a:rPr>
              <a:t>książce młody człowiek może poszukiwać odpowiedzi </a:t>
            </a:r>
            <a:r>
              <a:rPr lang="pl-PL" sz="2400" dirty="0" smtClean="0">
                <a:solidFill>
                  <a:schemeClr val="bg1"/>
                </a:solidFill>
              </a:rPr>
              <a:t>na </a:t>
            </a:r>
            <a:r>
              <a:rPr lang="pl-PL" sz="2400" dirty="0">
                <a:solidFill>
                  <a:schemeClr val="bg1"/>
                </a:solidFill>
              </a:rPr>
              <a:t>dręczące go pytania i doskwierające mu </a:t>
            </a:r>
            <a:r>
              <a:rPr lang="pl-PL" sz="2400" dirty="0" smtClean="0">
                <a:solidFill>
                  <a:schemeClr val="bg1"/>
                </a:solidFill>
              </a:rPr>
              <a:t>problemy. 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"/>
    </mc:Choice>
    <mc:Fallback xmlns="">
      <p:transition spd="slow" advTm="74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4400" b="1" dirty="0">
                <a:solidFill>
                  <a:srgbClr val="8F652D"/>
                </a:solidFill>
                <a:latin typeface="Book Antiqua" panose="02040602050305030304" pitchFamily="18" charset="0"/>
              </a:rPr>
              <a:t>Czytanie to dobry sposób na nudę</a:t>
            </a:r>
            <a:endParaRPr lang="pl-PL" sz="6600" b="1" dirty="0">
              <a:solidFill>
                <a:srgbClr val="8F652D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484784"/>
            <a:ext cx="7543800" cy="4968552"/>
          </a:xfrm>
        </p:spPr>
        <p:txBody>
          <a:bodyPr>
            <a:normAutofit fontScale="775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Ciekawa </a:t>
            </a: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i wciągająca książka dostarcza rozrywki </a:t>
            </a: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i </a:t>
            </a: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emocji. Może bawić, czasem smucić, być przewodnikiem po świecie i innych kulturach. </a:t>
            </a: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Z </a:t>
            </a: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książką nie można się nudzić!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31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                                                      Książka </a:t>
            </a: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może </a:t>
            </a:r>
            <a:endParaRPr lang="pl-PL" altLang="pl-PL" sz="31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                                                     stawiać </a:t>
            </a: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pytania, </a:t>
            </a: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                                                     które </a:t>
            </a: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angażują </a:t>
            </a:r>
            <a:endParaRPr lang="pl-PL" altLang="pl-PL" sz="31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                                                     i </a:t>
            </a: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pobudzają </a:t>
            </a:r>
            <a:endParaRPr lang="pl-PL" altLang="pl-PL" sz="31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                                                     do dalszych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pl-PL" altLang="pl-PL" sz="3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				            przemyśleń.</a:t>
            </a:r>
            <a:endParaRPr lang="pl-PL" altLang="pl-PL" sz="31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1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</a:t>
            </a:r>
            <a:endParaRPr lang="pl-PL" dirty="0"/>
          </a:p>
        </p:txBody>
      </p:sp>
      <p:sp>
        <p:nvSpPr>
          <p:cNvPr id="5" name="AutoShape 6" descr="Znalezione obrazy dla zapytania wzorki grafika"/>
          <p:cNvSpPr>
            <a:spLocks noChangeAspect="1" noChangeArrowheads="1"/>
          </p:cNvSpPr>
          <p:nvPr/>
        </p:nvSpPr>
        <p:spPr bwMode="auto">
          <a:xfrm>
            <a:off x="307975" y="-1455738"/>
            <a:ext cx="18478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80" name="Picture 1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1580">
            <a:off x="6798928" y="4847822"/>
            <a:ext cx="2130374" cy="17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9298">
            <a:off x="966784" y="3474465"/>
            <a:ext cx="4255912" cy="243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3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"/>
    </mc:Choice>
    <mc:Fallback xmlns="">
      <p:transition spd="slow" advTm="67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83568" y="191683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Co </a:t>
            </a:r>
            <a:r>
              <a:rPr lang="pl-PL" sz="2400" dirty="0">
                <a:solidFill>
                  <a:schemeClr val="bg1"/>
                </a:solidFill>
              </a:rPr>
              <a:t>do tego nie ma wątpliwości. 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dirty="0">
                <a:solidFill>
                  <a:schemeClr val="bg1"/>
                </a:solidFill>
              </a:rPr>
              <a:t>języku funkcjonuje termin „oczytany” co oznacza, że ktoś ma wartościową wiedzę. Osoby, które sięgają po książki mogą poprawić wiele aspektów swojego życia: biznes, </a:t>
            </a:r>
            <a:r>
              <a:rPr lang="pl-PL" sz="2400" dirty="0" smtClean="0">
                <a:solidFill>
                  <a:schemeClr val="bg1"/>
                </a:solidFill>
              </a:rPr>
              <a:t>relacje międzyludzkie, nauczyć się jak postępować w trudnych sytuacjach i etc.</a:t>
            </a:r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Czytanie sprawia, że człowiek staje się jeszcze bardziej inteligentny. Poszerza swoje horyzonty dzięki czemu na tą samą sprawę potrafi spojrzeć z różnych perspektyw. </a:t>
            </a:r>
            <a:endParaRPr lang="pl-PL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8F652D"/>
                </a:solidFill>
              </a:rPr>
              <a:t>Ludzie, którzy czytają są </a:t>
            </a:r>
            <a:r>
              <a:rPr lang="pl-PL" dirty="0" smtClean="0">
                <a:solidFill>
                  <a:srgbClr val="8F652D"/>
                </a:solidFill>
              </a:rPr>
              <a:t>mądrzejsi</a:t>
            </a:r>
            <a:endParaRPr lang="pl-PL" dirty="0">
              <a:solidFill>
                <a:srgbClr val="8F652D"/>
              </a:solidFill>
            </a:endParaRPr>
          </a:p>
        </p:txBody>
      </p:sp>
      <p:pic>
        <p:nvPicPr>
          <p:cNvPr id="5" name="Picture 4" descr="Znalezione obrazy dla zapytania wzorki graf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4737">
            <a:off x="7158892" y="5110864"/>
            <a:ext cx="2079077" cy="16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"/>
    </mc:Choice>
    <mc:Fallback xmlns="">
      <p:transition spd="slow" advTm="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19256" cy="160168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8F6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</a:t>
            </a:r>
            <a:r>
              <a:rPr lang="pl-PL" dirty="0" smtClean="0">
                <a:solidFill>
                  <a:srgbClr val="8F6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bibliotekarzy </a:t>
            </a:r>
            <a:r>
              <a:rPr lang="pl-PL" dirty="0">
                <a:solidFill>
                  <a:srgbClr val="8F6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rodziców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988840"/>
            <a:ext cx="8686800" cy="195665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l-PL" sz="9600" dirty="0">
                <a:solidFill>
                  <a:schemeClr val="bg1"/>
                </a:solidFill>
                <a:latin typeface="+mj-lt"/>
              </a:rPr>
              <a:t>Jako nauczyciele </a:t>
            </a:r>
            <a:r>
              <a:rPr lang="pl-PL" sz="9600" dirty="0" smtClean="0">
                <a:solidFill>
                  <a:schemeClr val="bg1"/>
                </a:solidFill>
                <a:latin typeface="+mj-lt"/>
              </a:rPr>
              <a:t>- bibliotekarze</a:t>
            </a:r>
            <a:r>
              <a:rPr lang="pl-PL" sz="9600" dirty="0">
                <a:solidFill>
                  <a:schemeClr val="bg1"/>
                </a:solidFill>
                <a:latin typeface="+mj-lt"/>
              </a:rPr>
              <a:t>, chcemy zachęcić Państwa </a:t>
            </a:r>
            <a:r>
              <a:rPr lang="pl-PL" sz="9600" dirty="0" smtClean="0">
                <a:solidFill>
                  <a:schemeClr val="bg1"/>
                </a:solidFill>
                <a:latin typeface="+mj-lt"/>
              </a:rPr>
              <a:t>do </a:t>
            </a:r>
            <a:r>
              <a:rPr lang="pl-PL" sz="9600" dirty="0">
                <a:solidFill>
                  <a:schemeClr val="bg1"/>
                </a:solidFill>
                <a:latin typeface="+mj-lt"/>
              </a:rPr>
              <a:t>upowszechniania wśród młodzieży idei czytania, gdyż </a:t>
            </a:r>
            <a:r>
              <a:rPr lang="pl-PL" sz="9600" dirty="0" smtClean="0">
                <a:solidFill>
                  <a:schemeClr val="bg1"/>
                </a:solidFill>
                <a:latin typeface="+mj-lt"/>
              </a:rPr>
              <a:t>ma </a:t>
            </a:r>
            <a:r>
              <a:rPr lang="pl-PL" sz="9600" dirty="0">
                <a:solidFill>
                  <a:schemeClr val="bg1"/>
                </a:solidFill>
                <a:latin typeface="+mj-lt"/>
              </a:rPr>
              <a:t>ono ogromny wpływ na rozwój intelektualny człowieka </a:t>
            </a:r>
            <a:r>
              <a:rPr lang="pl-PL" sz="9600" dirty="0" smtClean="0">
                <a:solidFill>
                  <a:schemeClr val="bg1"/>
                </a:solidFill>
                <a:latin typeface="+mj-lt"/>
              </a:rPr>
              <a:t>w </a:t>
            </a:r>
            <a:r>
              <a:rPr lang="pl-PL" sz="9600" dirty="0">
                <a:solidFill>
                  <a:schemeClr val="bg1"/>
                </a:solidFill>
                <a:latin typeface="+mj-lt"/>
              </a:rPr>
              <a:t>każdym wieku. </a:t>
            </a:r>
            <a:endParaRPr lang="pl-PL" sz="96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pl-PL" sz="96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9600" dirty="0" smtClean="0">
                <a:solidFill>
                  <a:schemeClr val="bg1"/>
                </a:solidFill>
                <a:latin typeface="+mj-lt"/>
              </a:rPr>
              <a:t>Pamiętajmy – nie </a:t>
            </a:r>
            <a:r>
              <a:rPr lang="pl-PL" sz="9600" dirty="0">
                <a:solidFill>
                  <a:schemeClr val="bg1"/>
                </a:solidFill>
                <a:latin typeface="+mj-lt"/>
              </a:rPr>
              <a:t>rodzimy się z potrzebą czytania, tę </a:t>
            </a:r>
          </a:p>
          <a:p>
            <a:pPr algn="ctr"/>
            <a:r>
              <a:rPr lang="pl-PL" sz="9600" dirty="0">
                <a:solidFill>
                  <a:schemeClr val="bg1"/>
                </a:solidFill>
                <a:latin typeface="+mj-lt"/>
              </a:rPr>
              <a:t>potrzebę się nabywa. </a:t>
            </a:r>
            <a:r>
              <a:rPr lang="pl-PL" sz="9600" dirty="0" smtClean="0">
                <a:solidFill>
                  <a:schemeClr val="bg1"/>
                </a:solidFill>
                <a:latin typeface="+mj-lt"/>
              </a:rPr>
              <a:t>Młodzi ludzie, </a:t>
            </a:r>
            <a:r>
              <a:rPr lang="pl-PL" sz="9600" dirty="0">
                <a:solidFill>
                  <a:schemeClr val="bg1"/>
                </a:solidFill>
                <a:latin typeface="+mj-lt"/>
              </a:rPr>
              <a:t>którym od najmłodszych lat </a:t>
            </a:r>
            <a:r>
              <a:rPr lang="pl-PL" sz="9600" dirty="0" smtClean="0">
                <a:solidFill>
                  <a:schemeClr val="bg1"/>
                </a:solidFill>
                <a:latin typeface="+mj-lt"/>
              </a:rPr>
              <a:t>zaszczepimy </a:t>
            </a:r>
            <a:r>
              <a:rPr lang="pl-PL" sz="9600" dirty="0">
                <a:solidFill>
                  <a:schemeClr val="bg1"/>
                </a:solidFill>
                <a:latin typeface="+mj-lt"/>
              </a:rPr>
              <a:t>miłość do książek, będą czytać w </a:t>
            </a:r>
            <a:r>
              <a:rPr lang="pl-PL" sz="9600" dirty="0" smtClean="0">
                <a:solidFill>
                  <a:schemeClr val="bg1"/>
                </a:solidFill>
                <a:latin typeface="+mj-lt"/>
              </a:rPr>
              <a:t>przyszłości.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pl-PL" sz="96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9600" dirty="0" smtClean="0">
                <a:solidFill>
                  <a:schemeClr val="bg1"/>
                </a:solidFill>
                <a:latin typeface="+mj-lt"/>
              </a:rPr>
              <a:t>DZIĘKUJEMY </a:t>
            </a:r>
            <a:r>
              <a:rPr lang="pl-PL" sz="9600" dirty="0">
                <a:solidFill>
                  <a:schemeClr val="bg1"/>
                </a:solidFill>
                <a:latin typeface="+mj-lt"/>
              </a:rPr>
              <a:t>ZA </a:t>
            </a:r>
            <a:r>
              <a:rPr lang="pl-PL" sz="9600" dirty="0" smtClean="0">
                <a:solidFill>
                  <a:schemeClr val="bg1"/>
                </a:solidFill>
                <a:latin typeface="+mj-lt"/>
              </a:rPr>
              <a:t>UWAGĘ</a:t>
            </a:r>
          </a:p>
          <a:p>
            <a:pPr algn="ctr"/>
            <a:endParaRPr lang="pl-PL" sz="48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5600" dirty="0" smtClean="0">
                <a:solidFill>
                  <a:schemeClr val="bg1"/>
                </a:solidFill>
                <a:latin typeface="+mj-lt"/>
              </a:rPr>
              <a:t>Biblioteka </a:t>
            </a:r>
            <a:r>
              <a:rPr lang="pl-PL" sz="5600" dirty="0">
                <a:solidFill>
                  <a:schemeClr val="bg1"/>
                </a:solidFill>
                <a:latin typeface="+mj-lt"/>
              </a:rPr>
              <a:t>w Zespole Szkół </a:t>
            </a:r>
            <a:r>
              <a:rPr lang="pl-PL" sz="5600" dirty="0" smtClean="0">
                <a:solidFill>
                  <a:schemeClr val="bg1"/>
                </a:solidFill>
                <a:latin typeface="+mj-lt"/>
              </a:rPr>
              <a:t>Mechanicznych im</a:t>
            </a:r>
            <a:r>
              <a:rPr lang="pl-PL" sz="5600" dirty="0">
                <a:solidFill>
                  <a:schemeClr val="bg1"/>
                </a:solidFill>
                <a:latin typeface="+mj-lt"/>
              </a:rPr>
              <a:t>. </a:t>
            </a:r>
            <a:r>
              <a:rPr lang="pl-PL" sz="5600" dirty="0" smtClean="0">
                <a:solidFill>
                  <a:schemeClr val="bg1"/>
                </a:solidFill>
                <a:latin typeface="+mj-lt"/>
              </a:rPr>
              <a:t>Wł.. Sikorskiego w Kielcach przystąpiła </a:t>
            </a:r>
            <a:r>
              <a:rPr lang="pl-PL" sz="5600" dirty="0">
                <a:solidFill>
                  <a:schemeClr val="bg1"/>
                </a:solidFill>
                <a:latin typeface="+mj-lt"/>
              </a:rPr>
              <a:t>do realizacji „Narodowego Programu Rozwoju </a:t>
            </a:r>
            <a:r>
              <a:rPr lang="pl-PL" sz="5600" dirty="0" smtClean="0">
                <a:solidFill>
                  <a:schemeClr val="bg1"/>
                </a:solidFill>
                <a:latin typeface="+mj-lt"/>
              </a:rPr>
              <a:t>Czytelnictwa”, </a:t>
            </a:r>
            <a:r>
              <a:rPr lang="pl-PL" sz="5600" dirty="0">
                <a:solidFill>
                  <a:schemeClr val="bg1"/>
                </a:solidFill>
                <a:latin typeface="+mj-lt"/>
              </a:rPr>
              <a:t>w ramach którego otrzymaliśmy pieniądze, </a:t>
            </a:r>
          </a:p>
          <a:p>
            <a:pPr algn="ctr"/>
            <a:r>
              <a:rPr lang="pl-PL" sz="5600" dirty="0">
                <a:solidFill>
                  <a:schemeClr val="bg1"/>
                </a:solidFill>
                <a:latin typeface="+mj-lt"/>
              </a:rPr>
              <a:t>za które będą zakupione pozycje wskazane przez Państwa </a:t>
            </a:r>
            <a:r>
              <a:rPr lang="pl-PL" sz="5600" dirty="0" smtClean="0">
                <a:solidFill>
                  <a:schemeClr val="bg1"/>
                </a:solidFill>
                <a:latin typeface="+mj-lt"/>
              </a:rPr>
              <a:t>i Państwa Dzieci </a:t>
            </a:r>
          </a:p>
          <a:p>
            <a:pPr algn="ctr"/>
            <a:r>
              <a:rPr lang="pl-PL" sz="5600" dirty="0" smtClean="0">
                <a:solidFill>
                  <a:schemeClr val="bg1"/>
                </a:solidFill>
                <a:latin typeface="+mj-lt"/>
              </a:rPr>
              <a:t>w przeprowadzonych na poprzednie wywiadówce wyborach </a:t>
            </a:r>
            <a:r>
              <a:rPr lang="pl-PL" sz="5600" dirty="0">
                <a:solidFill>
                  <a:schemeClr val="bg1"/>
                </a:solidFill>
                <a:latin typeface="+mj-lt"/>
              </a:rPr>
              <a:t>książek.</a:t>
            </a:r>
          </a:p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194" name="Picture 2" descr="Znalezione obrazy dla zapytania wzorki poziome  graf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865"/>
            <a:ext cx="8568952" cy="19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"/>
    </mc:Choice>
    <mc:Fallback xmlns="">
      <p:transition spd="slow" advTm="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7975" y="1621656"/>
            <a:ext cx="7274906" cy="195136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8F652D"/>
                </a:solidFill>
              </a:rPr>
              <a:t>„Czytanie – to najlepszy sposób uczenia się” </a:t>
            </a:r>
            <a:br>
              <a:rPr lang="pl-PL" sz="3600" dirty="0" smtClean="0">
                <a:solidFill>
                  <a:srgbClr val="8F652D"/>
                </a:solidFill>
              </a:rPr>
            </a:br>
            <a:r>
              <a:rPr lang="pl-PL" sz="3600" dirty="0" smtClean="0">
                <a:solidFill>
                  <a:srgbClr val="8F652D"/>
                </a:solidFill>
              </a:rPr>
              <a:t>                                   </a:t>
            </a:r>
            <a:r>
              <a:rPr lang="pl-PL" sz="1600" dirty="0" smtClean="0">
                <a:solidFill>
                  <a:srgbClr val="8F652D"/>
                </a:solidFill>
              </a:rPr>
              <a:t>Aleksander Puszkin</a:t>
            </a:r>
            <a:endParaRPr lang="pl-PL" sz="1600" dirty="0">
              <a:solidFill>
                <a:srgbClr val="8F652D"/>
              </a:solidFill>
            </a:endParaRPr>
          </a:p>
        </p:txBody>
      </p:sp>
      <p:pic>
        <p:nvPicPr>
          <p:cNvPr id="3074" name="Picture 2" descr="Znalezione obrazy dla zapytania PUSZ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5" y="3704049"/>
            <a:ext cx="2350387" cy="27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nalezione obrazy dla zapytania wzorki graf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3025"/>
            <a:ext cx="24288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Znalezione obrazy dla zapytania wzorki grafika"/>
          <p:cNvSpPr>
            <a:spLocks noChangeAspect="1" noChangeArrowheads="1"/>
          </p:cNvSpPr>
          <p:nvPr/>
        </p:nvSpPr>
        <p:spPr bwMode="auto">
          <a:xfrm>
            <a:off x="155575" y="-1608138"/>
            <a:ext cx="22383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Znalezione obrazy dla zapytania wzorki grafika"/>
          <p:cNvSpPr>
            <a:spLocks noChangeAspect="1" noChangeArrowheads="1"/>
          </p:cNvSpPr>
          <p:nvPr/>
        </p:nvSpPr>
        <p:spPr bwMode="auto">
          <a:xfrm>
            <a:off x="307975" y="-1455738"/>
            <a:ext cx="22383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"/>
    </mc:Choice>
    <mc:Fallback xmlns="">
      <p:transition spd="slow" advTm="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947192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8F652D"/>
                </a:solidFill>
              </a:rPr>
              <a:t>Bibliografia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435280" cy="4392488"/>
          </a:xfrm>
        </p:spPr>
        <p:txBody>
          <a:bodyPr>
            <a:noAutofit/>
          </a:bodyPr>
          <a:lstStyle/>
          <a:p>
            <a:r>
              <a:rPr lang="pl-PL" sz="2500" dirty="0" smtClean="0">
                <a:solidFill>
                  <a:schemeClr val="bg1"/>
                </a:solidFill>
              </a:rPr>
              <a:t>1</a:t>
            </a:r>
            <a:r>
              <a:rPr lang="pl-PL" sz="2500" dirty="0">
                <a:solidFill>
                  <a:schemeClr val="bg1"/>
                </a:solidFill>
              </a:rPr>
              <a:t>. Dlaczego warto czytać? – Literka pl. </a:t>
            </a:r>
          </a:p>
          <a:p>
            <a:r>
              <a:rPr lang="pl-PL" sz="2500" dirty="0">
                <a:solidFill>
                  <a:schemeClr val="bg1"/>
                </a:solidFill>
              </a:rPr>
              <a:t>2. </a:t>
            </a:r>
            <a:r>
              <a:rPr lang="pl-PL" sz="2500" dirty="0" smtClean="0">
                <a:solidFill>
                  <a:schemeClr val="bg1"/>
                </a:solidFill>
              </a:rPr>
              <a:t>Grochal </a:t>
            </a:r>
            <a:r>
              <a:rPr lang="pl-PL" sz="2500" dirty="0">
                <a:solidFill>
                  <a:schemeClr val="bg1"/>
                </a:solidFill>
              </a:rPr>
              <a:t>R., Szacki W., Boni M</a:t>
            </a:r>
            <a:r>
              <a:rPr lang="pl-PL" sz="2500" dirty="0" smtClean="0">
                <a:solidFill>
                  <a:schemeClr val="bg1"/>
                </a:solidFill>
              </a:rPr>
              <a:t>., Facebook</a:t>
            </a:r>
            <a:endParaRPr lang="pl-PL" sz="2500" dirty="0">
              <a:solidFill>
                <a:schemeClr val="bg1"/>
              </a:solidFill>
            </a:endParaRPr>
          </a:p>
          <a:p>
            <a:r>
              <a:rPr lang="pl-PL" sz="2500" dirty="0">
                <a:solidFill>
                  <a:schemeClr val="bg1"/>
                </a:solidFill>
              </a:rPr>
              <a:t>uczy lubić innych, </a:t>
            </a:r>
            <a:r>
              <a:rPr lang="pl-PL" sz="2500" dirty="0" smtClean="0">
                <a:solidFill>
                  <a:schemeClr val="bg1"/>
                </a:solidFill>
              </a:rPr>
              <a:t>„Gazeta Wyborcza</a:t>
            </a:r>
            <a:r>
              <a:rPr lang="pl-PL" sz="2500" dirty="0">
                <a:solidFill>
                  <a:schemeClr val="bg1"/>
                </a:solidFill>
              </a:rPr>
              <a:t>” 205/2011 </a:t>
            </a:r>
            <a:r>
              <a:rPr lang="pl-PL" sz="2500" dirty="0" smtClean="0">
                <a:solidFill>
                  <a:schemeClr val="bg1"/>
                </a:solidFill>
              </a:rPr>
              <a:t>s.13-14.</a:t>
            </a:r>
            <a:endParaRPr lang="pl-PL" sz="2500" dirty="0">
              <a:solidFill>
                <a:schemeClr val="bg1"/>
              </a:solidFill>
            </a:endParaRPr>
          </a:p>
          <a:p>
            <a:r>
              <a:rPr lang="pl-PL" sz="2500" dirty="0" smtClean="0">
                <a:solidFill>
                  <a:schemeClr val="bg1"/>
                </a:solidFill>
              </a:rPr>
              <a:t>3. Koźmińska </a:t>
            </a:r>
            <a:r>
              <a:rPr lang="pl-PL" sz="2500" dirty="0">
                <a:solidFill>
                  <a:schemeClr val="bg1"/>
                </a:solidFill>
              </a:rPr>
              <a:t>I., Olszewska E. </a:t>
            </a:r>
            <a:r>
              <a:rPr lang="pl-PL" sz="2500" dirty="0" smtClean="0">
                <a:solidFill>
                  <a:schemeClr val="bg1"/>
                </a:solidFill>
              </a:rPr>
              <a:t>„Wychowanie </a:t>
            </a:r>
            <a:r>
              <a:rPr lang="pl-PL" sz="2500" dirty="0">
                <a:solidFill>
                  <a:schemeClr val="bg1"/>
                </a:solidFill>
              </a:rPr>
              <a:t>przez </a:t>
            </a:r>
            <a:r>
              <a:rPr lang="pl-PL" sz="2500" dirty="0" smtClean="0">
                <a:solidFill>
                  <a:schemeClr val="bg1"/>
                </a:solidFill>
              </a:rPr>
              <a:t>czytanie”, </a:t>
            </a:r>
            <a:r>
              <a:rPr lang="pl-PL" sz="2500" dirty="0">
                <a:solidFill>
                  <a:schemeClr val="bg1"/>
                </a:solidFill>
              </a:rPr>
              <a:t>Warszawa </a:t>
            </a:r>
            <a:r>
              <a:rPr lang="pl-PL" sz="2500" dirty="0" smtClean="0">
                <a:solidFill>
                  <a:schemeClr val="bg1"/>
                </a:solidFill>
              </a:rPr>
              <a:t>2010.</a:t>
            </a:r>
          </a:p>
          <a:p>
            <a:r>
              <a:rPr lang="pl-PL" sz="2500" dirty="0" smtClean="0">
                <a:solidFill>
                  <a:schemeClr val="bg1"/>
                </a:solidFill>
              </a:rPr>
              <a:t>4. </a:t>
            </a:r>
            <a:r>
              <a:rPr lang="pl-PL" sz="2500" dirty="0" err="1" smtClean="0">
                <a:solidFill>
                  <a:schemeClr val="bg1"/>
                </a:solidFill>
              </a:rPr>
              <a:t>Zdunik</a:t>
            </a:r>
            <a:r>
              <a:rPr lang="pl-PL" sz="2500" dirty="0" smtClean="0">
                <a:solidFill>
                  <a:schemeClr val="bg1"/>
                </a:solidFill>
              </a:rPr>
              <a:t> J., Jak </a:t>
            </a:r>
            <a:r>
              <a:rPr lang="pl-PL" sz="2500" dirty="0">
                <a:solidFill>
                  <a:schemeClr val="bg1"/>
                </a:solidFill>
              </a:rPr>
              <a:t>mierzyć jakość edukacji, „Wprost”36/2009 </a:t>
            </a:r>
            <a:r>
              <a:rPr lang="pl-PL" sz="2500" dirty="0" smtClean="0">
                <a:solidFill>
                  <a:schemeClr val="bg1"/>
                </a:solidFill>
              </a:rPr>
              <a:t>s.37.</a:t>
            </a:r>
          </a:p>
        </p:txBody>
      </p:sp>
      <p:pic>
        <p:nvPicPr>
          <p:cNvPr id="4" name="Picture 2" descr="Znalezione obrazy dla zapytania wzorki graf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33" y="4869160"/>
            <a:ext cx="5715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"/>
    </mc:Choice>
    <mc:Fallback xmlns="">
      <p:transition spd="slow" advTm="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168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800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ZNACZENIE CZYTELNICTWA </a:t>
            </a:r>
            <a:r>
              <a:rPr lang="pl-PL" sz="4000" dirty="0" smtClean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000" dirty="0" smtClean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dirty="0" smtClean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4000" dirty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ROZWOJU DZIECKA</a:t>
            </a:r>
            <a:br>
              <a:rPr lang="pl-PL" sz="4000" dirty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l-PL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"/>
    </mc:Choice>
    <mc:Fallback xmlns="">
      <p:transition spd="slow" advTm="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76672"/>
            <a:ext cx="78915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Sukces jednostek i społeczeństw zależy od ich wiedzy. </a:t>
            </a:r>
            <a:r>
              <a:rPr lang="pl-PL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 kluczem </a:t>
            </a:r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do wiedzy wciąż jest czytanie. Wiele osób, choć umie czytać, nie czyta. </a:t>
            </a:r>
            <a:r>
              <a:rPr lang="pl-PL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Dlaczego</a:t>
            </a:r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? Ponieważ nawyk i potrzeba lektury muszą powstać </a:t>
            </a:r>
            <a:r>
              <a:rPr lang="pl-PL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 młodości.</a:t>
            </a:r>
            <a:endParaRPr lang="pl-PL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pl-PL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Dzięki </a:t>
            </a:r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czytaniu </a:t>
            </a:r>
            <a:r>
              <a:rPr lang="pl-PL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młodzi ludzie rozwijają </a:t>
            </a:r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wyobraźnię, wzbogacają swoje słownictwo i styl wypowiedzi. Są to prawdy ogólnie znane </a:t>
            </a:r>
            <a:r>
              <a:rPr lang="pl-PL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      i </a:t>
            </a:r>
            <a:r>
              <a:rPr lang="pl-PL" sz="2800" dirty="0">
                <a:solidFill>
                  <a:schemeClr val="bg1"/>
                </a:solidFill>
                <a:latin typeface="Book Antiqua" panose="02040602050305030304" pitchFamily="18" charset="0"/>
              </a:rPr>
              <a:t>często powtarzane.</a:t>
            </a:r>
          </a:p>
          <a:p>
            <a:r>
              <a:rPr lang="pl-PL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4098" name="Picture 2" descr="Znalezione obrazy dla zapytania wzorki graf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33" y="5223736"/>
            <a:ext cx="5715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"/>
    </mc:Choice>
    <mc:Fallback xmlns="">
      <p:transition spd="slow" advTm="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188640"/>
            <a:ext cx="815149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Współczesny świat jest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często dla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dzieci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młodzieży nieprzyjazny i trudny. Stres i codzienny pośpiech,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brak czasu dla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dziecka oraz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ignorowanie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jego potrzeb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psychicznych,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 także nadmiar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mediów elektronicznych powodują, że coraz więcej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młodych ludzi ma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problemy emocjonalne i coraz gorzej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posługuje się mową ojczystą.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Dziecko, które nie rozumie języka i ma mały zasób słów nie jest w stanie samo czytać, gdyż jest to dla niego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trudne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i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nudne. </a:t>
            </a:r>
            <a:endParaRPr lang="pl-PL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Jednak język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jest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podstawowym narzędziem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myślenia, również matematycznego.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tak oto koło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się zamyka - słabo czytające dzieci coraz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 raz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gorzej się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uczą i mniej czytają.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Co piąty polski nastolatek - wg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badań prof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. Z. Kwiecińskiego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z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Uniwersytetu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Mikołaja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Kopernika w Toruniu </a:t>
            </a:r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–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jest </a:t>
            </a:r>
            <a:r>
              <a:rPr 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funkcjonalnym analfabetą.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148" name="Picture 4" descr="Znalezione obrazy dla zapytania wzorki graf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4737">
            <a:off x="7158892" y="5110864"/>
            <a:ext cx="2079077" cy="16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"/>
    </mc:Choice>
    <mc:Fallback xmlns="">
      <p:transition spd="slow" advTm="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4"/>
            <a:ext cx="86409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Biegłość w czytaniu czyni dziecko zdolnym do dalszego kształcenia. Dzieci mają kłopoty </a:t>
            </a:r>
            <a:r>
              <a:rPr 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z </a:t>
            </a:r>
            <a:r>
              <a:rPr 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nauką, gdyż nie potrafią czytać ze zrozumieniem. Stąd też wielkim zadaniem szkoły i domu jest wytworzenie silnej motywacji do czytania, sprawienie, aby </a:t>
            </a:r>
            <a:endParaRPr lang="pl-PL" sz="32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czytanie </a:t>
            </a:r>
            <a:r>
              <a:rPr 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było zajęciem atrakcyjnym, </a:t>
            </a:r>
            <a:endParaRPr lang="pl-PL" sz="32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aby książka </a:t>
            </a:r>
            <a:r>
              <a:rPr 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zaspokajała różnorodne </a:t>
            </a:r>
            <a:endParaRPr lang="pl-PL" sz="32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      pragnienia </a:t>
            </a:r>
            <a:r>
              <a:rPr 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i potrzeby </a:t>
            </a:r>
            <a:r>
              <a:rPr 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dziecka - </a:t>
            </a:r>
          </a:p>
          <a:p>
            <a:r>
              <a:rPr lang="pl-PL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        emocjonalne </a:t>
            </a:r>
            <a:r>
              <a:rPr lang="pl-P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i intelektualne. </a:t>
            </a:r>
            <a:endParaRPr lang="pl-PL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 descr="Znalezione obrazy dla zapytania wzorki graf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3" y="3474105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"/>
    </mc:Choice>
    <mc:Fallback xmlns="">
      <p:transition spd="slow" advTm="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168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pPr lvl="0" defTabSz="449263" fontAlgn="base" hangingPunct="0">
              <a:lnSpc>
                <a:spcPct val="95000"/>
              </a:lnSpc>
              <a:spcAft>
                <a:spcPct val="0"/>
              </a:spcAft>
            </a:pPr>
            <a:r>
              <a:rPr lang="pl-PL" altLang="pl-PL" sz="40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Rozbudzanie zainteresowań</a:t>
            </a:r>
            <a:br>
              <a:rPr lang="pl-PL" altLang="pl-PL" sz="40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</a:br>
            <a:r>
              <a:rPr lang="pl-PL" altLang="pl-PL" sz="40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czytelniczych dzieci i młodzieży</a:t>
            </a:r>
            <a:br>
              <a:rPr lang="pl-PL" altLang="pl-PL" sz="40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</a:br>
            <a:r>
              <a:rPr lang="pl-PL" altLang="pl-PL" sz="40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jest jednym z najważniejszych</a:t>
            </a:r>
            <a:br>
              <a:rPr lang="pl-PL" altLang="pl-PL" sz="40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</a:br>
            <a:r>
              <a:rPr lang="pl-PL" altLang="pl-PL" sz="40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zadań edukacyjnych</a:t>
            </a:r>
            <a:br>
              <a:rPr lang="pl-PL" altLang="pl-PL" sz="40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</a:br>
            <a:r>
              <a:rPr lang="pl-PL" altLang="pl-PL" sz="40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szkoły i domu. </a:t>
            </a:r>
            <a:r>
              <a:rPr lang="pl-PL" altLang="pl-PL" sz="44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/>
            </a:r>
            <a:br>
              <a:rPr lang="pl-PL" altLang="pl-PL" sz="44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</a:br>
            <a:endParaRPr lang="pl-PL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"/>
    </mc:Choice>
    <mc:Fallback xmlns="">
      <p:transition spd="slow" advTm="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57179" y="3933056"/>
            <a:ext cx="77756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Book Antiqua" panose="02040602050305030304" pitchFamily="18" charset="0"/>
              </a:rPr>
              <a:t>                  </a:t>
            </a:r>
            <a:r>
              <a:rPr lang="pl-PL" sz="2400" b="1" dirty="0" smtClean="0">
                <a:latin typeface="Book Antiqua" panose="02040602050305030304" pitchFamily="18" charset="0"/>
              </a:rPr>
              <a:t>DLACZEGO </a:t>
            </a:r>
            <a:r>
              <a:rPr lang="pl-PL" sz="2400" b="1" dirty="0">
                <a:latin typeface="Book Antiqua" panose="02040602050305030304" pitchFamily="18" charset="0"/>
              </a:rPr>
              <a:t>TRZEBA CZYTAĆ DZIECIOM ?</a:t>
            </a: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r>
              <a:rPr lang="pl-PL" sz="2400" dirty="0">
                <a:latin typeface="Book Antiqua" panose="02040602050305030304" pitchFamily="18" charset="0"/>
              </a:rPr>
              <a:t>Wspólne czytanie jest formą mądrego kontaktu z dzieckiem i doskonałą metodą wychowawczą.  </a:t>
            </a:r>
            <a:endParaRPr lang="pl-PL" dirty="0"/>
          </a:p>
          <a:p>
            <a:endParaRPr lang="pl-PL" dirty="0"/>
          </a:p>
        </p:txBody>
      </p:sp>
      <p:pic>
        <p:nvPicPr>
          <p:cNvPr id="9220" name="Picture 4" descr="Znalezione obrazy dla zapytania wzorki graf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11" y="260648"/>
            <a:ext cx="379226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638">
            <a:off x="788581" y="859182"/>
            <a:ext cx="3286004" cy="25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"/>
    </mc:Choice>
    <mc:Fallback xmlns="">
      <p:transition spd="slow" advTm="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43800" cy="1241257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3200" dirty="0" smtClean="0">
                <a:solidFill>
                  <a:srgbClr val="333399"/>
                </a:solidFill>
                <a:latin typeface="Tahoma"/>
              </a:rPr>
              <a:t>     </a:t>
            </a:r>
            <a:r>
              <a:rPr lang="pl-PL" altLang="pl-PL" sz="4000" b="1" dirty="0" smtClean="0">
                <a:solidFill>
                  <a:srgbClr val="8F652D"/>
                </a:solidFill>
                <a:latin typeface="Book Antiqua" panose="02040602050305030304" pitchFamily="18" charset="0"/>
              </a:rPr>
              <a:t>Czytanie </a:t>
            </a:r>
            <a:r>
              <a:rPr lang="pl-PL" altLang="pl-PL" sz="4000" b="1" dirty="0">
                <a:solidFill>
                  <a:srgbClr val="8F652D"/>
                </a:solidFill>
                <a:latin typeface="Book Antiqua" panose="02040602050305030304" pitchFamily="18" charset="0"/>
              </a:rPr>
              <a:t>pomaga odnieść sukces w szkole</a:t>
            </a:r>
            <a:endParaRPr lang="pl-PL" sz="6000" b="1" dirty="0">
              <a:solidFill>
                <a:srgbClr val="8F652D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391" y="1772816"/>
            <a:ext cx="8928992" cy="4351338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Czytanie pomaga nam rozwijać myślenie, język </a:t>
            </a: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 i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słownictwo.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Uczy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wyrażać myśli, uczucia, rozumieć innych, </a:t>
            </a: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poszerza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wiedzę o innych krajach, kulturach, historii, </a:t>
            </a: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przyrodzie -      o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wszystkim, co </a:t>
            </a: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interesuje młodego człowieka.</a:t>
            </a:r>
            <a:endParaRPr lang="pl-PL" altLang="pl-PL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Odpowiednio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dobrane utwory ukazują piękno polskiej mowy.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Właściwe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teksty stają się przykładem poprawnego języka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Doskonalona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jest mowa pod względem gramatycznym </a:t>
            </a: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        i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dźwiękowym. Wzrasta zasób słów i pojęć,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Ćwiczy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się pamięć dziecka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Czytanie </a:t>
            </a:r>
            <a:r>
              <a:rPr lang="pl-PL" altLang="pl-P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pozwala odnieść sukces nie tylko w szkole, ale procentuje i pozwala odnieść sukces w dorosłym życiu</a:t>
            </a:r>
            <a:endParaRPr lang="pl-PL" altLang="pl-PL" sz="2400" dirty="0">
              <a:solidFill>
                <a:schemeClr val="bg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644622" cy="151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"/>
    </mc:Choice>
    <mc:Fallback xmlns="">
      <p:transition spd="slow" advTm="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221</TotalTime>
  <Words>1130</Words>
  <Application>Microsoft Office PowerPoint</Application>
  <PresentationFormat>Pokaz na ekranie (4:3)</PresentationFormat>
  <Paragraphs>113</Paragraphs>
  <Slides>20</Slides>
  <Notes>0</Notes>
  <HiddenSlides>0</HiddenSlides>
  <MMClips>17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Wierzchołek</vt:lpstr>
      <vt:lpstr>Prezentacja programu PowerPoint</vt:lpstr>
      <vt:lpstr>„Czytanie – to najlepszy sposób uczenia się”                                     Aleksander Puszkin</vt:lpstr>
      <vt:lpstr> ZNACZENIE CZYTELNICTWA  W ROZWOJU DZIECKA   </vt:lpstr>
      <vt:lpstr>Prezentacja programu PowerPoint</vt:lpstr>
      <vt:lpstr>Prezentacja programu PowerPoint</vt:lpstr>
      <vt:lpstr>Prezentacja programu PowerPoint</vt:lpstr>
      <vt:lpstr>Rozbudzanie zainteresowań  czytelniczych dzieci i młodzieży jest jednym z najważniejszych  zadań edukacyjnych szkoły i domu.  </vt:lpstr>
      <vt:lpstr>Prezentacja programu PowerPoint</vt:lpstr>
      <vt:lpstr>     Czytanie pomaga odnieść sukces w szkole</vt:lpstr>
      <vt:lpstr>Czytanie pomaga zapamiętywać zasady ortograficzne</vt:lpstr>
      <vt:lpstr>Wzbogacamy słownictwo</vt:lpstr>
      <vt:lpstr>Książka rozwija myślenie.</vt:lpstr>
      <vt:lpstr>Książka rozwija wyobraźnię i uczy koncentracji</vt:lpstr>
      <vt:lpstr>Czytanie pomaga zrozumieć innych ludzi</vt:lpstr>
      <vt:lpstr>  Odpręża, uspokaja i relaksuje</vt:lpstr>
      <vt:lpstr>Czytanie pomaga rozwiązywać problemy</vt:lpstr>
      <vt:lpstr> Czytanie to dobry sposób na nudę</vt:lpstr>
      <vt:lpstr>Ludzie, którzy czytają są mądrzejsi</vt:lpstr>
      <vt:lpstr>List bibliotekarzy do rodziców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Biblioteka</dc:creator>
  <cp:lastModifiedBy>Biblioteka</cp:lastModifiedBy>
  <cp:revision>104</cp:revision>
  <dcterms:created xsi:type="dcterms:W3CDTF">2018-03-15T09:15:06Z</dcterms:created>
  <dcterms:modified xsi:type="dcterms:W3CDTF">2018-03-16T10:39:35Z</dcterms:modified>
</cp:coreProperties>
</file>